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2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90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7BFFDE-E30B-40A8-8BAA-4FB7AAA3EDD7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F3CE3F99-EC62-44D6-849E-2D54D0CA369D}">
      <dgm:prSet phldrT="[テキスト]" phldr="1"/>
      <dgm:spPr/>
      <dgm:t>
        <a:bodyPr/>
        <a:lstStyle/>
        <a:p>
          <a:endParaRPr kumimoji="1" lang="ja-JP" altLang="en-US"/>
        </a:p>
      </dgm:t>
    </dgm:pt>
    <dgm:pt modelId="{E2B905E8-5525-43AB-BCA9-0724FB975FC2}" type="parTrans" cxnId="{68476CF9-8317-417F-964A-F04AE24BF1B4}">
      <dgm:prSet/>
      <dgm:spPr/>
      <dgm:t>
        <a:bodyPr/>
        <a:lstStyle/>
        <a:p>
          <a:endParaRPr kumimoji="1" lang="ja-JP" altLang="en-US"/>
        </a:p>
      </dgm:t>
    </dgm:pt>
    <dgm:pt modelId="{118F5A14-30E3-4CCB-BECA-87C0CA515F23}" type="sibTrans" cxnId="{68476CF9-8317-417F-964A-F04AE24BF1B4}">
      <dgm:prSet/>
      <dgm:spPr/>
      <dgm:t>
        <a:bodyPr/>
        <a:lstStyle/>
        <a:p>
          <a:endParaRPr kumimoji="1" lang="ja-JP" altLang="en-US"/>
        </a:p>
      </dgm:t>
    </dgm:pt>
    <dgm:pt modelId="{338E5A11-5461-48C0-8A19-E713E2EA9A69}">
      <dgm:prSet phldrT="[テキスト]" phldr="1"/>
      <dgm:spPr/>
      <dgm:t>
        <a:bodyPr/>
        <a:lstStyle/>
        <a:p>
          <a:endParaRPr kumimoji="1" lang="ja-JP" altLang="en-US" dirty="0"/>
        </a:p>
      </dgm:t>
    </dgm:pt>
    <dgm:pt modelId="{4152D6DB-DE51-4860-817C-A711CE7B7878}" type="parTrans" cxnId="{2F3D1B59-02FD-4538-9B47-E8F9558D74AF}">
      <dgm:prSet/>
      <dgm:spPr/>
      <dgm:t>
        <a:bodyPr/>
        <a:lstStyle/>
        <a:p>
          <a:endParaRPr kumimoji="1" lang="ja-JP" altLang="en-US"/>
        </a:p>
      </dgm:t>
    </dgm:pt>
    <dgm:pt modelId="{ED07E3F5-BEBD-4A9A-AF4B-6C23DA0A2C1B}" type="sibTrans" cxnId="{2F3D1B59-02FD-4538-9B47-E8F9558D74AF}">
      <dgm:prSet/>
      <dgm:spPr/>
      <dgm:t>
        <a:bodyPr/>
        <a:lstStyle/>
        <a:p>
          <a:endParaRPr kumimoji="1" lang="ja-JP" altLang="en-US"/>
        </a:p>
      </dgm:t>
    </dgm:pt>
    <dgm:pt modelId="{C5601B92-9D3B-4107-A253-AFEF5CEFAE11}">
      <dgm:prSet phldrT="[テキスト]" phldr="1"/>
      <dgm:spPr/>
      <dgm:t>
        <a:bodyPr/>
        <a:lstStyle/>
        <a:p>
          <a:endParaRPr kumimoji="1" lang="ja-JP" altLang="en-US" dirty="0"/>
        </a:p>
      </dgm:t>
    </dgm:pt>
    <dgm:pt modelId="{8D4C7C83-7C1B-46CB-BC6F-3C57F9016F63}" type="sibTrans" cxnId="{F82EF89F-EF7D-4266-AF6D-185E4D1A377E}">
      <dgm:prSet/>
      <dgm:spPr/>
      <dgm:t>
        <a:bodyPr/>
        <a:lstStyle/>
        <a:p>
          <a:endParaRPr kumimoji="1" lang="ja-JP" altLang="en-US"/>
        </a:p>
      </dgm:t>
    </dgm:pt>
    <dgm:pt modelId="{E27CAD8E-66D8-4648-8E29-F4752CDF735F}" type="parTrans" cxnId="{F82EF89F-EF7D-4266-AF6D-185E4D1A377E}">
      <dgm:prSet/>
      <dgm:spPr/>
      <dgm:t>
        <a:bodyPr/>
        <a:lstStyle/>
        <a:p>
          <a:endParaRPr kumimoji="1" lang="ja-JP" altLang="en-US"/>
        </a:p>
      </dgm:t>
    </dgm:pt>
    <dgm:pt modelId="{6EE384BE-D9C5-4142-9B53-2E6F318069F4}">
      <dgm:prSet phldrT="[テキスト]" phldr="1"/>
      <dgm:spPr/>
      <dgm:t>
        <a:bodyPr/>
        <a:lstStyle/>
        <a:p>
          <a:endParaRPr kumimoji="1" lang="ja-JP" altLang="en-US"/>
        </a:p>
      </dgm:t>
    </dgm:pt>
    <dgm:pt modelId="{D9F665F7-B335-4D63-B4D1-A9A478C83A0A}" type="parTrans" cxnId="{77B205C9-40CC-46F4-9F97-F028EC7D6DFE}">
      <dgm:prSet/>
      <dgm:spPr/>
      <dgm:t>
        <a:bodyPr/>
        <a:lstStyle/>
        <a:p>
          <a:endParaRPr kumimoji="1" lang="ja-JP" altLang="en-US"/>
        </a:p>
      </dgm:t>
    </dgm:pt>
    <dgm:pt modelId="{6DF48E0C-BE0C-4838-89C8-565774885B51}" type="sibTrans" cxnId="{77B205C9-40CC-46F4-9F97-F028EC7D6DFE}">
      <dgm:prSet/>
      <dgm:spPr/>
      <dgm:t>
        <a:bodyPr/>
        <a:lstStyle/>
        <a:p>
          <a:endParaRPr kumimoji="1" lang="ja-JP" altLang="en-US"/>
        </a:p>
      </dgm:t>
    </dgm:pt>
    <dgm:pt modelId="{FB78E18B-8168-48E0-955F-D0F4B0BF2B37}" type="pres">
      <dgm:prSet presAssocID="{D97BFFDE-E30B-40A8-8BAA-4FB7AAA3EDD7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1250F346-4492-41E2-A374-B7B93289E450}" type="pres">
      <dgm:prSet presAssocID="{D97BFFDE-E30B-40A8-8BAA-4FB7AAA3EDD7}" presName="arrow" presStyleLbl="bgShp" presStyleIdx="0" presStyleCnt="1"/>
      <dgm:spPr/>
    </dgm:pt>
    <dgm:pt modelId="{2AC4C559-FCFA-417A-A80C-65BD7183CCAA}" type="pres">
      <dgm:prSet presAssocID="{D97BFFDE-E30B-40A8-8BAA-4FB7AAA3EDD7}" presName="arrowDiagram4" presStyleCnt="0"/>
      <dgm:spPr/>
    </dgm:pt>
    <dgm:pt modelId="{E770D0A1-B45A-4D09-98FD-FFB658D44F08}" type="pres">
      <dgm:prSet presAssocID="{F3CE3F99-EC62-44D6-849E-2D54D0CA369D}" presName="bullet4a" presStyleLbl="node1" presStyleIdx="0" presStyleCnt="4"/>
      <dgm:spPr/>
    </dgm:pt>
    <dgm:pt modelId="{6F4010B1-2389-46A7-B00D-048AD018DC2A}" type="pres">
      <dgm:prSet presAssocID="{F3CE3F99-EC62-44D6-849E-2D54D0CA369D}" presName="textBox4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71B211E-CC6B-458F-9469-62DAD5E461BC}" type="pres">
      <dgm:prSet presAssocID="{338E5A11-5461-48C0-8A19-E713E2EA9A69}" presName="bullet4b" presStyleLbl="node1" presStyleIdx="1" presStyleCnt="4"/>
      <dgm:spPr/>
    </dgm:pt>
    <dgm:pt modelId="{DBD79878-1D9B-44E6-B209-9864632ED506}" type="pres">
      <dgm:prSet presAssocID="{338E5A11-5461-48C0-8A19-E713E2EA9A69}" presName="textBox4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49DC7BE-0AAB-404D-B550-8C86D1A90672}" type="pres">
      <dgm:prSet presAssocID="{C5601B92-9D3B-4107-A253-AFEF5CEFAE11}" presName="bullet4c" presStyleLbl="node1" presStyleIdx="2" presStyleCnt="4"/>
      <dgm:spPr/>
    </dgm:pt>
    <dgm:pt modelId="{1D695904-D955-424A-8F27-70611AC24FD4}" type="pres">
      <dgm:prSet presAssocID="{C5601B92-9D3B-4107-A253-AFEF5CEFAE11}" presName="textBox4c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22FF785-AFD0-4D41-A1C4-955E20754711}" type="pres">
      <dgm:prSet presAssocID="{6EE384BE-D9C5-4142-9B53-2E6F318069F4}" presName="bullet4d" presStyleLbl="node1" presStyleIdx="3" presStyleCnt="4"/>
      <dgm:spPr/>
    </dgm:pt>
    <dgm:pt modelId="{6BCFAF87-EF15-46EC-995C-9DB07CDAC74B}" type="pres">
      <dgm:prSet presAssocID="{6EE384BE-D9C5-4142-9B53-2E6F318069F4}" presName="textBox4d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68476CF9-8317-417F-964A-F04AE24BF1B4}" srcId="{D97BFFDE-E30B-40A8-8BAA-4FB7AAA3EDD7}" destId="{F3CE3F99-EC62-44D6-849E-2D54D0CA369D}" srcOrd="0" destOrd="0" parTransId="{E2B905E8-5525-43AB-BCA9-0724FB975FC2}" sibTransId="{118F5A14-30E3-4CCB-BECA-87C0CA515F23}"/>
    <dgm:cxn modelId="{D6142E91-157A-4DDE-8A43-5B68196EA06F}" type="presOf" srcId="{D97BFFDE-E30B-40A8-8BAA-4FB7AAA3EDD7}" destId="{FB78E18B-8168-48E0-955F-D0F4B0BF2B37}" srcOrd="0" destOrd="0" presId="urn:microsoft.com/office/officeart/2005/8/layout/arrow2"/>
    <dgm:cxn modelId="{F82EF89F-EF7D-4266-AF6D-185E4D1A377E}" srcId="{D97BFFDE-E30B-40A8-8BAA-4FB7AAA3EDD7}" destId="{C5601B92-9D3B-4107-A253-AFEF5CEFAE11}" srcOrd="2" destOrd="0" parTransId="{E27CAD8E-66D8-4648-8E29-F4752CDF735F}" sibTransId="{8D4C7C83-7C1B-46CB-BC6F-3C57F9016F63}"/>
    <dgm:cxn modelId="{BDA941D2-D57D-469E-B60C-1B76ED21DAFC}" type="presOf" srcId="{C5601B92-9D3B-4107-A253-AFEF5CEFAE11}" destId="{1D695904-D955-424A-8F27-70611AC24FD4}" srcOrd="0" destOrd="0" presId="urn:microsoft.com/office/officeart/2005/8/layout/arrow2"/>
    <dgm:cxn modelId="{B1ADD715-5D6B-4EE2-B040-09ED06829C0D}" type="presOf" srcId="{F3CE3F99-EC62-44D6-849E-2D54D0CA369D}" destId="{6F4010B1-2389-46A7-B00D-048AD018DC2A}" srcOrd="0" destOrd="0" presId="urn:microsoft.com/office/officeart/2005/8/layout/arrow2"/>
    <dgm:cxn modelId="{2F3D1B59-02FD-4538-9B47-E8F9558D74AF}" srcId="{D97BFFDE-E30B-40A8-8BAA-4FB7AAA3EDD7}" destId="{338E5A11-5461-48C0-8A19-E713E2EA9A69}" srcOrd="1" destOrd="0" parTransId="{4152D6DB-DE51-4860-817C-A711CE7B7878}" sibTransId="{ED07E3F5-BEBD-4A9A-AF4B-6C23DA0A2C1B}"/>
    <dgm:cxn modelId="{77B205C9-40CC-46F4-9F97-F028EC7D6DFE}" srcId="{D97BFFDE-E30B-40A8-8BAA-4FB7AAA3EDD7}" destId="{6EE384BE-D9C5-4142-9B53-2E6F318069F4}" srcOrd="3" destOrd="0" parTransId="{D9F665F7-B335-4D63-B4D1-A9A478C83A0A}" sibTransId="{6DF48E0C-BE0C-4838-89C8-565774885B51}"/>
    <dgm:cxn modelId="{6A0B2D48-B1BD-44EB-9D0B-DF5D2911C017}" type="presOf" srcId="{338E5A11-5461-48C0-8A19-E713E2EA9A69}" destId="{DBD79878-1D9B-44E6-B209-9864632ED506}" srcOrd="0" destOrd="0" presId="urn:microsoft.com/office/officeart/2005/8/layout/arrow2"/>
    <dgm:cxn modelId="{9F5754E7-994F-4D0A-B351-CBADE91E8A7B}" type="presOf" srcId="{6EE384BE-D9C5-4142-9B53-2E6F318069F4}" destId="{6BCFAF87-EF15-46EC-995C-9DB07CDAC74B}" srcOrd="0" destOrd="0" presId="urn:microsoft.com/office/officeart/2005/8/layout/arrow2"/>
    <dgm:cxn modelId="{7C4A3F47-05EE-43E8-AD4D-FE9652B8EE7D}" type="presParOf" srcId="{FB78E18B-8168-48E0-955F-D0F4B0BF2B37}" destId="{1250F346-4492-41E2-A374-B7B93289E450}" srcOrd="0" destOrd="0" presId="urn:microsoft.com/office/officeart/2005/8/layout/arrow2"/>
    <dgm:cxn modelId="{FC16F3EB-46C4-4F5D-976D-073E926FBF9A}" type="presParOf" srcId="{FB78E18B-8168-48E0-955F-D0F4B0BF2B37}" destId="{2AC4C559-FCFA-417A-A80C-65BD7183CCAA}" srcOrd="1" destOrd="0" presId="urn:microsoft.com/office/officeart/2005/8/layout/arrow2"/>
    <dgm:cxn modelId="{C60A0F34-E73C-49A0-A287-E8D2CC961296}" type="presParOf" srcId="{2AC4C559-FCFA-417A-A80C-65BD7183CCAA}" destId="{E770D0A1-B45A-4D09-98FD-FFB658D44F08}" srcOrd="0" destOrd="0" presId="urn:microsoft.com/office/officeart/2005/8/layout/arrow2"/>
    <dgm:cxn modelId="{2D8798BB-C1CB-4B37-9D7F-382B9503636A}" type="presParOf" srcId="{2AC4C559-FCFA-417A-A80C-65BD7183CCAA}" destId="{6F4010B1-2389-46A7-B00D-048AD018DC2A}" srcOrd="1" destOrd="0" presId="urn:microsoft.com/office/officeart/2005/8/layout/arrow2"/>
    <dgm:cxn modelId="{7BF3829A-4996-4D08-9BD1-BD6CE43812C5}" type="presParOf" srcId="{2AC4C559-FCFA-417A-A80C-65BD7183CCAA}" destId="{F71B211E-CC6B-458F-9469-62DAD5E461BC}" srcOrd="2" destOrd="0" presId="urn:microsoft.com/office/officeart/2005/8/layout/arrow2"/>
    <dgm:cxn modelId="{3B137B6F-471B-4995-ACE2-03483B2188F8}" type="presParOf" srcId="{2AC4C559-FCFA-417A-A80C-65BD7183CCAA}" destId="{DBD79878-1D9B-44E6-B209-9864632ED506}" srcOrd="3" destOrd="0" presId="urn:microsoft.com/office/officeart/2005/8/layout/arrow2"/>
    <dgm:cxn modelId="{387CBBF6-F065-418E-9B53-114E64B6696B}" type="presParOf" srcId="{2AC4C559-FCFA-417A-A80C-65BD7183CCAA}" destId="{149DC7BE-0AAB-404D-B550-8C86D1A90672}" srcOrd="4" destOrd="0" presId="urn:microsoft.com/office/officeart/2005/8/layout/arrow2"/>
    <dgm:cxn modelId="{C768A138-2516-421C-8F9D-41BAD28C2D6E}" type="presParOf" srcId="{2AC4C559-FCFA-417A-A80C-65BD7183CCAA}" destId="{1D695904-D955-424A-8F27-70611AC24FD4}" srcOrd="5" destOrd="0" presId="urn:microsoft.com/office/officeart/2005/8/layout/arrow2"/>
    <dgm:cxn modelId="{A6DF3687-AF67-4AA5-B09A-3513E76CD919}" type="presParOf" srcId="{2AC4C559-FCFA-417A-A80C-65BD7183CCAA}" destId="{F22FF785-AFD0-4D41-A1C4-955E20754711}" srcOrd="6" destOrd="0" presId="urn:microsoft.com/office/officeart/2005/8/layout/arrow2"/>
    <dgm:cxn modelId="{59439ECC-3496-46E2-AA7D-6EB90B24F901}" type="presParOf" srcId="{2AC4C559-FCFA-417A-A80C-65BD7183CCAA}" destId="{6BCFAF87-EF15-46EC-995C-9DB07CDAC74B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50F346-4492-41E2-A374-B7B93289E450}">
      <dsp:nvSpPr>
        <dsp:cNvPr id="0" name=""/>
        <dsp:cNvSpPr/>
      </dsp:nvSpPr>
      <dsp:spPr>
        <a:xfrm>
          <a:off x="468211" y="0"/>
          <a:ext cx="7234088" cy="452130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70D0A1-B45A-4D09-98FD-FFB658D44F08}">
      <dsp:nvSpPr>
        <dsp:cNvPr id="0" name=""/>
        <dsp:cNvSpPr/>
      </dsp:nvSpPr>
      <dsp:spPr>
        <a:xfrm>
          <a:off x="1180769" y="3362042"/>
          <a:ext cx="166384" cy="1663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4010B1-2389-46A7-B00D-048AD018DC2A}">
      <dsp:nvSpPr>
        <dsp:cNvPr id="0" name=""/>
        <dsp:cNvSpPr/>
      </dsp:nvSpPr>
      <dsp:spPr>
        <a:xfrm>
          <a:off x="1263961" y="3445234"/>
          <a:ext cx="1237029" cy="1076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163" tIns="0" rIns="0" bIns="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200" kern="1200"/>
        </a:p>
      </dsp:txBody>
      <dsp:txXfrm>
        <a:off x="1263961" y="3445234"/>
        <a:ext cx="1237029" cy="1076070"/>
      </dsp:txXfrm>
    </dsp:sp>
    <dsp:sp modelId="{F71B211E-CC6B-458F-9469-62DAD5E461BC}">
      <dsp:nvSpPr>
        <dsp:cNvPr id="0" name=""/>
        <dsp:cNvSpPr/>
      </dsp:nvSpPr>
      <dsp:spPr>
        <a:xfrm>
          <a:off x="2356308" y="2310386"/>
          <a:ext cx="289363" cy="2893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D79878-1D9B-44E6-B209-9864632ED506}">
      <dsp:nvSpPr>
        <dsp:cNvPr id="0" name=""/>
        <dsp:cNvSpPr/>
      </dsp:nvSpPr>
      <dsp:spPr>
        <a:xfrm>
          <a:off x="2500990" y="2455068"/>
          <a:ext cx="1519158" cy="20662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3328" tIns="0" rIns="0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600" kern="1200" dirty="0"/>
        </a:p>
      </dsp:txBody>
      <dsp:txXfrm>
        <a:off x="2500990" y="2455068"/>
        <a:ext cx="1519158" cy="2066236"/>
      </dsp:txXfrm>
    </dsp:sp>
    <dsp:sp modelId="{149DC7BE-0AAB-404D-B550-8C86D1A90672}">
      <dsp:nvSpPr>
        <dsp:cNvPr id="0" name=""/>
        <dsp:cNvSpPr/>
      </dsp:nvSpPr>
      <dsp:spPr>
        <a:xfrm>
          <a:off x="3857381" y="1535435"/>
          <a:ext cx="383406" cy="3834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695904-D955-424A-8F27-70611AC24FD4}">
      <dsp:nvSpPr>
        <dsp:cNvPr id="0" name=""/>
        <dsp:cNvSpPr/>
      </dsp:nvSpPr>
      <dsp:spPr>
        <a:xfrm>
          <a:off x="4049085" y="1727138"/>
          <a:ext cx="1519158" cy="27941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159" tIns="0" rIns="0" bIns="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500" kern="1200" dirty="0"/>
        </a:p>
      </dsp:txBody>
      <dsp:txXfrm>
        <a:off x="4049085" y="1727138"/>
        <a:ext cx="1519158" cy="2794166"/>
      </dsp:txXfrm>
    </dsp:sp>
    <dsp:sp modelId="{F22FF785-AFD0-4D41-A1C4-955E20754711}">
      <dsp:nvSpPr>
        <dsp:cNvPr id="0" name=""/>
        <dsp:cNvSpPr/>
      </dsp:nvSpPr>
      <dsp:spPr>
        <a:xfrm>
          <a:off x="5492285" y="1022719"/>
          <a:ext cx="513620" cy="5136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CFAF87-EF15-46EC-995C-9DB07CDAC74B}">
      <dsp:nvSpPr>
        <dsp:cNvPr id="0" name=""/>
        <dsp:cNvSpPr/>
      </dsp:nvSpPr>
      <dsp:spPr>
        <a:xfrm>
          <a:off x="5749095" y="1279529"/>
          <a:ext cx="1519158" cy="32417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157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400" kern="1200"/>
        </a:p>
      </dsp:txBody>
      <dsp:txXfrm>
        <a:off x="5749095" y="1279529"/>
        <a:ext cx="1519158" cy="32417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846F86-2FB4-42A9-B33E-027A0C323333}" type="datetimeFigureOut">
              <a:rPr kumimoji="1" lang="ja-JP" altLang="en-US" smtClean="0"/>
              <a:t>2017/8/21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B6C59-A964-4062-AC4D-B6CE93F30E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5786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B6C59-A964-4062-AC4D-B6CE93F30E4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594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B6C59-A964-4062-AC4D-B6CE93F30E4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1587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27AD7-A1CF-4DF0-8C19-3D658E0A03F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2017/8/21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9FDB-90DE-458E-83CF-141EB9FA18A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047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27AD7-A1CF-4DF0-8C19-3D658E0A03F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2017/8/21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9FDB-90DE-458E-83CF-141EB9FA18A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185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27AD7-A1CF-4DF0-8C19-3D658E0A03F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2017/8/21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9FDB-90DE-458E-83CF-141EB9FA18A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103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27AD7-A1CF-4DF0-8C19-3D658E0A03F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2017/8/21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9FDB-90DE-458E-83CF-141EB9FA18A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280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27AD7-A1CF-4DF0-8C19-3D658E0A03F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2017/8/21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9FDB-90DE-458E-83CF-141EB9FA18A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597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27AD7-A1CF-4DF0-8C19-3D658E0A03F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2017/8/21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9FDB-90DE-458E-83CF-141EB9FA18A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364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27AD7-A1CF-4DF0-8C19-3D658E0A03F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2017/8/21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9FDB-90DE-458E-83CF-141EB9FA18A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963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27AD7-A1CF-4DF0-8C19-3D658E0A03F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2017/8/21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9FDB-90DE-458E-83CF-141EB9FA18A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207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27AD7-A1CF-4DF0-8C19-3D658E0A03F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2017/8/21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9FDB-90DE-458E-83CF-141EB9FA18A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69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27AD7-A1CF-4DF0-8C19-3D658E0A03F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2017/8/21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9FDB-90DE-458E-83CF-141EB9FA18A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22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27AD7-A1CF-4DF0-8C19-3D658E0A03F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2017/8/21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9FDB-90DE-458E-83CF-141EB9FA18A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194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27AD7-A1CF-4DF0-8C19-3D658E0A03F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2017/8/21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49FDB-90DE-458E-83CF-141EB9FA18A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843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30924" y="508706"/>
            <a:ext cx="7419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prstClr val="black"/>
                </a:solidFill>
              </a:rPr>
              <a:t>■</a:t>
            </a:r>
            <a:r>
              <a:rPr lang="en-US" altLang="ja-JP" b="1" dirty="0">
                <a:solidFill>
                  <a:prstClr val="black"/>
                </a:solidFill>
              </a:rPr>
              <a:t>B-3 </a:t>
            </a:r>
            <a:r>
              <a:rPr lang="ja-JP" altLang="en-US" b="1" dirty="0">
                <a:solidFill>
                  <a:prstClr val="black"/>
                </a:solidFill>
              </a:rPr>
              <a:t>ワークシート：</a:t>
            </a:r>
            <a:r>
              <a:rPr lang="en-US" altLang="ja-JP" b="1" dirty="0">
                <a:solidFill>
                  <a:prstClr val="black"/>
                </a:solidFill>
              </a:rPr>
              <a:t>『URA</a:t>
            </a:r>
            <a:r>
              <a:rPr lang="ja-JP" altLang="en-US" b="1" dirty="0">
                <a:solidFill>
                  <a:prstClr val="black"/>
                </a:solidFill>
              </a:rPr>
              <a:t>定着に向け、私達はどのような</a:t>
            </a:r>
            <a:r>
              <a:rPr lang="en-US" altLang="ja-JP" b="1" dirty="0">
                <a:solidFill>
                  <a:prstClr val="black"/>
                </a:solidFill>
              </a:rPr>
              <a:t>URA</a:t>
            </a:r>
            <a:r>
              <a:rPr lang="ja-JP" altLang="en-US" b="1" dirty="0">
                <a:solidFill>
                  <a:prstClr val="black"/>
                </a:solidFill>
              </a:rPr>
              <a:t>を⽬指すか</a:t>
            </a:r>
            <a:r>
              <a:rPr lang="en-US" altLang="ja-JP" b="1" dirty="0">
                <a:solidFill>
                  <a:prstClr val="black"/>
                </a:solidFill>
              </a:rPr>
              <a:t>』</a:t>
            </a:r>
            <a:endParaRPr lang="ja-JP" altLang="en-US" b="1" dirty="0">
              <a:solidFill>
                <a:prstClr val="black"/>
              </a:solidFill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185209" y="1562234"/>
            <a:ext cx="2514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21203" y="1359280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>
                <a:solidFill>
                  <a:prstClr val="black"/>
                </a:solidFill>
              </a:rPr>
              <a:t>組織名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5066698" y="3158745"/>
            <a:ext cx="3685046" cy="80141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>
              <a:solidFill>
                <a:prstClr val="black"/>
              </a:solidFill>
            </a:endParaRP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/>
          </p:nvPr>
        </p:nvGraphicFramePr>
        <p:xfrm>
          <a:off x="4817364" y="2655407"/>
          <a:ext cx="4194048" cy="236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40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４．組織への貢献を考える上で、今後、手掛けたい業務は何ですか？</a:t>
                      </a:r>
                      <a:endParaRPr kumimoji="1" lang="en-US" altLang="ja-JP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8" name="正方形/長方形 17"/>
          <p:cNvSpPr/>
          <p:nvPr/>
        </p:nvSpPr>
        <p:spPr>
          <a:xfrm>
            <a:off x="5066698" y="4315135"/>
            <a:ext cx="3685046" cy="84205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>
              <a:solidFill>
                <a:prstClr val="black"/>
              </a:solidFill>
            </a:endParaRPr>
          </a:p>
        </p:txBody>
      </p:sp>
      <p:graphicFrame>
        <p:nvGraphicFramePr>
          <p:cNvPr id="31" name="表 30"/>
          <p:cNvGraphicFramePr>
            <a:graphicFrameLocks noGrp="1"/>
          </p:cNvGraphicFramePr>
          <p:nvPr>
            <p:extLst/>
          </p:nvPr>
        </p:nvGraphicFramePr>
        <p:xfrm>
          <a:off x="4812197" y="5277073"/>
          <a:ext cx="4194048" cy="1235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40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52875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５．どのようにスキルアップしますか？困難な点はありますか？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4425">
                <a:tc>
                  <a:txBody>
                    <a:bodyPr/>
                    <a:lstStyle/>
                    <a:p>
                      <a:endParaRPr kumimoji="1" lang="en-US" altLang="ja-JP" sz="1000" dirty="0"/>
                    </a:p>
                    <a:p>
                      <a:endParaRPr kumimoji="1" lang="en-US" altLang="ja-JP" sz="1000" dirty="0"/>
                    </a:p>
                    <a:p>
                      <a:endParaRPr kumimoji="1" lang="en-US" altLang="ja-JP" sz="1000" dirty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ja-JP" altLang="en-US" sz="1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0" name="テキスト ボックス 39"/>
          <p:cNvSpPr txBox="1"/>
          <p:nvPr/>
        </p:nvSpPr>
        <p:spPr>
          <a:xfrm>
            <a:off x="4996840" y="4084301"/>
            <a:ext cx="24384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>
                <a:solidFill>
                  <a:srgbClr val="4472C4">
                    <a:lumMod val="75000"/>
                  </a:srgbClr>
                </a:solidFill>
              </a:rPr>
              <a:t>②大幅なスキルアップを必要とする業務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022154" y="2927909"/>
            <a:ext cx="310213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>
                <a:solidFill>
                  <a:srgbClr val="4472C4">
                    <a:lumMod val="75000"/>
                  </a:srgbClr>
                </a:solidFill>
              </a:rPr>
              <a:t>①僅かなスキルアップにより、出来るようになる業務</a:t>
            </a:r>
          </a:p>
        </p:txBody>
      </p:sp>
      <p:graphicFrame>
        <p:nvGraphicFramePr>
          <p:cNvPr id="34" name="表 33"/>
          <p:cNvGraphicFramePr>
            <a:graphicFrameLocks noGrp="1"/>
          </p:cNvGraphicFramePr>
          <p:nvPr>
            <p:extLst/>
          </p:nvPr>
        </p:nvGraphicFramePr>
        <p:xfrm>
          <a:off x="113911" y="3098497"/>
          <a:ext cx="4271772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17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２．所属組織における貴方の立ち位置</a:t>
                      </a:r>
                      <a:r>
                        <a:rPr kumimoji="1" lang="ja-JP" altLang="en-US" sz="1100" dirty="0" smtClean="0"/>
                        <a:t>は？</a:t>
                      </a:r>
                      <a:endParaRPr kumimoji="1" lang="ja-JP" altLang="en-US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下図</a:t>
                      </a:r>
                      <a:r>
                        <a:rPr kumimoji="1" lang="ja-JP" altLang="en-US" sz="1100" dirty="0"/>
                        <a:t>に各マークをいれてください。</a:t>
                      </a:r>
                      <a:endParaRPr kumimoji="1" lang="en-US" altLang="ja-JP" sz="1100" dirty="0"/>
                    </a:p>
                    <a:p>
                      <a:endParaRPr kumimoji="1" lang="en-US" altLang="ja-JP" sz="900" dirty="0"/>
                    </a:p>
                    <a:p>
                      <a:r>
                        <a:rPr kumimoji="1" lang="ja-JP" altLang="en-US" sz="900" dirty="0"/>
                        <a:t>　　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37" name="表 36"/>
          <p:cNvGraphicFramePr>
            <a:graphicFrameLocks noGrp="1"/>
          </p:cNvGraphicFramePr>
          <p:nvPr>
            <p:extLst/>
          </p:nvPr>
        </p:nvGraphicFramePr>
        <p:xfrm>
          <a:off x="130922" y="1735048"/>
          <a:ext cx="4194048" cy="1221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40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39003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１．現在、取組んでいる業務は何ですか？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8680">
                <a:tc>
                  <a:txBody>
                    <a:bodyPr/>
                    <a:lstStyle/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ja-JP" altLang="en-US" sz="1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xmlns="" id="{B0710162-3546-48FE-A1CA-3FBCF59E2987}"/>
              </a:ext>
            </a:extLst>
          </p:cNvPr>
          <p:cNvGrpSpPr/>
          <p:nvPr/>
        </p:nvGrpSpPr>
        <p:grpSpPr>
          <a:xfrm>
            <a:off x="191385" y="4077072"/>
            <a:ext cx="4105719" cy="2426826"/>
            <a:chOff x="145913" y="2569867"/>
            <a:chExt cx="4105719" cy="2426826"/>
          </a:xfrm>
        </p:grpSpPr>
        <p:cxnSp>
          <p:nvCxnSpPr>
            <p:cNvPr id="38" name="直線矢印コネクタ 37"/>
            <p:cNvCxnSpPr/>
            <p:nvPr/>
          </p:nvCxnSpPr>
          <p:spPr>
            <a:xfrm>
              <a:off x="630936" y="3716953"/>
              <a:ext cx="3236976" cy="0"/>
            </a:xfrm>
            <a:prstGeom prst="straightConnector1">
              <a:avLst/>
            </a:prstGeom>
            <a:ln w="19050">
              <a:solidFill>
                <a:schemeClr val="accent5">
                  <a:lumMod val="75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矢印コネクタ 38"/>
            <p:cNvCxnSpPr/>
            <p:nvPr/>
          </p:nvCxnSpPr>
          <p:spPr>
            <a:xfrm flipH="1">
              <a:off x="2156461" y="2792530"/>
              <a:ext cx="13628" cy="1927024"/>
            </a:xfrm>
            <a:prstGeom prst="straightConnector1">
              <a:avLst/>
            </a:prstGeom>
            <a:ln w="19050">
              <a:solidFill>
                <a:schemeClr val="accent5">
                  <a:lumMod val="75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テキスト ボックス 48"/>
            <p:cNvSpPr txBox="1"/>
            <p:nvPr/>
          </p:nvSpPr>
          <p:spPr>
            <a:xfrm>
              <a:off x="1809881" y="2569867"/>
              <a:ext cx="925253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dirty="0">
                  <a:solidFill>
                    <a:srgbClr val="4472C4">
                      <a:lumMod val="75000"/>
                    </a:srgbClr>
                  </a:solidFill>
                </a:rPr>
                <a:t>総合・管理職</a:t>
              </a: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1742555" y="4742777"/>
              <a:ext cx="992579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dirty="0">
                  <a:solidFill>
                    <a:srgbClr val="4472C4">
                      <a:lumMod val="75000"/>
                    </a:srgbClr>
                  </a:solidFill>
                </a:rPr>
                <a:t>専門職（士業）</a:t>
              </a: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145913" y="3748127"/>
              <a:ext cx="723275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dirty="0">
                  <a:solidFill>
                    <a:srgbClr val="4472C4">
                      <a:lumMod val="75000"/>
                    </a:srgbClr>
                  </a:solidFill>
                </a:rPr>
                <a:t>組織</a:t>
              </a:r>
              <a:r>
                <a:rPr lang="ja-JP" altLang="en-US" sz="1050" dirty="0">
                  <a:solidFill>
                    <a:srgbClr val="4472C4">
                      <a:lumMod val="75000"/>
                    </a:srgbClr>
                  </a:solidFill>
                </a:rPr>
                <a:t>全般</a:t>
              </a:r>
              <a:endParaRPr lang="ja-JP" altLang="en-US" sz="1050" dirty="0">
                <a:solidFill>
                  <a:srgbClr val="4472C4">
                    <a:lumMod val="75000"/>
                  </a:srgbClr>
                </a:solidFill>
              </a:endParaRPr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3528357" y="3787340"/>
              <a:ext cx="723275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dirty="0">
                  <a:solidFill>
                    <a:srgbClr val="4472C4">
                      <a:lumMod val="75000"/>
                    </a:srgbClr>
                  </a:solidFill>
                </a:rPr>
                <a:t>研究特化</a:t>
              </a:r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646841" y="2972601"/>
              <a:ext cx="1107996" cy="6694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dirty="0">
                  <a:solidFill>
                    <a:srgbClr val="4472C4">
                      <a:lumMod val="60000"/>
                      <a:lumOff val="40000"/>
                    </a:srgbClr>
                  </a:solidFill>
                </a:rPr>
                <a:t>大学経営人材</a:t>
              </a:r>
              <a:endParaRPr lang="en-US" altLang="ja-JP" sz="1050" dirty="0">
                <a:solidFill>
                  <a:srgbClr val="4472C4">
                    <a:lumMod val="60000"/>
                    <a:lumOff val="40000"/>
                  </a:srgbClr>
                </a:solidFill>
              </a:endParaRPr>
            </a:p>
            <a:p>
              <a:r>
                <a:rPr lang="ja-JP" altLang="en-US" sz="900" dirty="0">
                  <a:solidFill>
                    <a:srgbClr val="4472C4">
                      <a:lumMod val="60000"/>
                      <a:lumOff val="40000"/>
                    </a:srgbClr>
                  </a:solidFill>
                </a:rPr>
                <a:t>（例）経営戦略企画</a:t>
              </a:r>
              <a:endParaRPr lang="en-US" altLang="ja-JP" sz="900" dirty="0">
                <a:solidFill>
                  <a:srgbClr val="4472C4">
                    <a:lumMod val="60000"/>
                    <a:lumOff val="40000"/>
                  </a:srgbClr>
                </a:solidFill>
              </a:endParaRPr>
            </a:p>
            <a:p>
              <a:r>
                <a:rPr lang="ja-JP" altLang="en-US" sz="900" dirty="0">
                  <a:solidFill>
                    <a:srgbClr val="4472C4">
                      <a:lumMod val="60000"/>
                      <a:lumOff val="40000"/>
                    </a:srgbClr>
                  </a:solidFill>
                </a:rPr>
                <a:t>　　　国際化企画</a:t>
              </a:r>
              <a:endParaRPr lang="en-US" altLang="ja-JP" sz="900" dirty="0">
                <a:solidFill>
                  <a:srgbClr val="4472C4">
                    <a:lumMod val="60000"/>
                    <a:lumOff val="40000"/>
                  </a:srgbClr>
                </a:solidFill>
              </a:endParaRPr>
            </a:p>
            <a:p>
              <a:r>
                <a:rPr lang="ja-JP" altLang="en-US" sz="900" dirty="0">
                  <a:solidFill>
                    <a:srgbClr val="4472C4">
                      <a:lumMod val="60000"/>
                      <a:lumOff val="40000"/>
                    </a:srgbClr>
                  </a:solidFill>
                </a:rPr>
                <a:t>　　　</a:t>
              </a:r>
              <a:r>
                <a:rPr lang="en-US" altLang="ja-JP" sz="900" dirty="0">
                  <a:solidFill>
                    <a:srgbClr val="4472C4">
                      <a:lumMod val="60000"/>
                      <a:lumOff val="40000"/>
                    </a:srgbClr>
                  </a:solidFill>
                </a:rPr>
                <a:t>Fundraising</a:t>
              </a:r>
            </a:p>
          </p:txBody>
        </p:sp>
        <p:sp>
          <p:nvSpPr>
            <p:cNvPr id="54" name="テキスト ボックス 53"/>
            <p:cNvSpPr txBox="1"/>
            <p:nvPr/>
          </p:nvSpPr>
          <p:spPr>
            <a:xfrm>
              <a:off x="2577266" y="2978441"/>
              <a:ext cx="1107996" cy="8079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dirty="0">
                  <a:solidFill>
                    <a:srgbClr val="4472C4">
                      <a:lumMod val="60000"/>
                      <a:lumOff val="40000"/>
                    </a:srgbClr>
                  </a:solidFill>
                </a:rPr>
                <a:t>研究経営人材</a:t>
              </a:r>
              <a:endParaRPr lang="en-US" altLang="ja-JP" sz="1050" dirty="0">
                <a:solidFill>
                  <a:srgbClr val="4472C4">
                    <a:lumMod val="60000"/>
                    <a:lumOff val="40000"/>
                  </a:srgbClr>
                </a:solidFill>
              </a:endParaRPr>
            </a:p>
            <a:p>
              <a:r>
                <a:rPr lang="ja-JP" altLang="en-US" sz="900" dirty="0">
                  <a:solidFill>
                    <a:srgbClr val="4472C4">
                      <a:lumMod val="60000"/>
                      <a:lumOff val="40000"/>
                    </a:srgbClr>
                  </a:solidFill>
                </a:rPr>
                <a:t>（例）研究戦略企画</a:t>
              </a:r>
              <a:endParaRPr lang="en-US" altLang="ja-JP" sz="900" dirty="0">
                <a:solidFill>
                  <a:srgbClr val="4472C4">
                    <a:lumMod val="60000"/>
                    <a:lumOff val="40000"/>
                  </a:srgbClr>
                </a:solidFill>
              </a:endParaRPr>
            </a:p>
            <a:p>
              <a:r>
                <a:rPr lang="ja-JP" altLang="en-US" sz="900" dirty="0">
                  <a:solidFill>
                    <a:srgbClr val="4472C4">
                      <a:lumMod val="60000"/>
                      <a:lumOff val="40000"/>
                    </a:srgbClr>
                  </a:solidFill>
                </a:rPr>
                <a:t>　　　研究環境整備</a:t>
              </a:r>
              <a:endParaRPr lang="en-US" altLang="ja-JP" sz="900" dirty="0">
                <a:solidFill>
                  <a:srgbClr val="4472C4">
                    <a:lumMod val="60000"/>
                    <a:lumOff val="40000"/>
                  </a:srgbClr>
                </a:solidFill>
              </a:endParaRPr>
            </a:p>
            <a:p>
              <a:r>
                <a:rPr lang="ja-JP" altLang="en-US" sz="900" dirty="0">
                  <a:solidFill>
                    <a:srgbClr val="4472C4">
                      <a:lumMod val="60000"/>
                      <a:lumOff val="40000"/>
                    </a:srgbClr>
                  </a:solidFill>
                </a:rPr>
                <a:t>　　　研究管理</a:t>
              </a:r>
              <a:endParaRPr lang="en-US" altLang="ja-JP" sz="900" dirty="0">
                <a:solidFill>
                  <a:srgbClr val="4472C4">
                    <a:lumMod val="60000"/>
                    <a:lumOff val="40000"/>
                  </a:srgbClr>
                </a:solidFill>
              </a:endParaRPr>
            </a:p>
            <a:p>
              <a:r>
                <a:rPr lang="ja-JP" altLang="en-US" sz="900" dirty="0">
                  <a:solidFill>
                    <a:srgbClr val="4472C4">
                      <a:lumMod val="60000"/>
                      <a:lumOff val="40000"/>
                    </a:srgbClr>
                  </a:solidFill>
                </a:rPr>
                <a:t>　　　</a:t>
              </a:r>
            </a:p>
          </p:txBody>
        </p:sp>
        <p:sp>
          <p:nvSpPr>
            <p:cNvPr id="55" name="テキスト ボックス 54"/>
            <p:cNvSpPr txBox="1"/>
            <p:nvPr/>
          </p:nvSpPr>
          <p:spPr>
            <a:xfrm>
              <a:off x="658158" y="4049980"/>
              <a:ext cx="1183337" cy="5309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dirty="0">
                  <a:solidFill>
                    <a:srgbClr val="4472C4">
                      <a:lumMod val="60000"/>
                      <a:lumOff val="40000"/>
                    </a:srgbClr>
                  </a:solidFill>
                </a:rPr>
                <a:t>特定業務専門職</a:t>
              </a:r>
              <a:endParaRPr lang="en-US" altLang="ja-JP" sz="1050" dirty="0">
                <a:solidFill>
                  <a:srgbClr val="4472C4">
                    <a:lumMod val="60000"/>
                    <a:lumOff val="40000"/>
                  </a:srgbClr>
                </a:solidFill>
              </a:endParaRPr>
            </a:p>
            <a:p>
              <a:r>
                <a:rPr lang="ja-JP" altLang="en-US" sz="900" dirty="0">
                  <a:solidFill>
                    <a:srgbClr val="4472C4">
                      <a:lumMod val="60000"/>
                      <a:lumOff val="40000"/>
                    </a:srgbClr>
                  </a:solidFill>
                </a:rPr>
                <a:t>（例）</a:t>
              </a:r>
              <a:r>
                <a:rPr lang="en-US" altLang="ja-JP" sz="900" dirty="0">
                  <a:solidFill>
                    <a:srgbClr val="4472C4">
                      <a:lumMod val="60000"/>
                      <a:lumOff val="40000"/>
                    </a:srgbClr>
                  </a:solidFill>
                </a:rPr>
                <a:t>IR</a:t>
              </a:r>
              <a:r>
                <a:rPr lang="ja-JP" altLang="en-US" sz="900" dirty="0">
                  <a:solidFill>
                    <a:srgbClr val="4472C4">
                      <a:lumMod val="60000"/>
                      <a:lumOff val="40000"/>
                    </a:srgbClr>
                  </a:solidFill>
                </a:rPr>
                <a:t>スペシャリスト</a:t>
              </a:r>
              <a:endParaRPr lang="en-US" altLang="ja-JP" sz="900" dirty="0">
                <a:solidFill>
                  <a:srgbClr val="4472C4">
                    <a:lumMod val="60000"/>
                    <a:lumOff val="40000"/>
                  </a:srgbClr>
                </a:solidFill>
              </a:endParaRPr>
            </a:p>
            <a:p>
              <a:r>
                <a:rPr lang="ja-JP" altLang="en-US" sz="900" dirty="0">
                  <a:solidFill>
                    <a:srgbClr val="4472C4">
                      <a:lumMod val="60000"/>
                      <a:lumOff val="40000"/>
                    </a:srgbClr>
                  </a:solidFill>
                </a:rPr>
                <a:t>　　 広報</a:t>
              </a: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2523813" y="4035162"/>
              <a:ext cx="1584088" cy="8079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dirty="0">
                  <a:solidFill>
                    <a:srgbClr val="4472C4">
                      <a:lumMod val="60000"/>
                      <a:lumOff val="40000"/>
                    </a:srgbClr>
                  </a:solidFill>
                </a:rPr>
                <a:t>研究専門職</a:t>
              </a:r>
              <a:endParaRPr lang="en-US" altLang="ja-JP" sz="1050" dirty="0">
                <a:solidFill>
                  <a:srgbClr val="4472C4">
                    <a:lumMod val="60000"/>
                    <a:lumOff val="40000"/>
                  </a:srgbClr>
                </a:solidFill>
              </a:endParaRPr>
            </a:p>
            <a:p>
              <a:r>
                <a:rPr lang="ja-JP" altLang="en-US" sz="900" dirty="0">
                  <a:solidFill>
                    <a:srgbClr val="4472C4">
                      <a:lumMod val="60000"/>
                      <a:lumOff val="40000"/>
                    </a:srgbClr>
                  </a:solidFill>
                </a:rPr>
                <a:t>（例） 産学連携コーディネート</a:t>
              </a:r>
              <a:endParaRPr lang="en-US" altLang="ja-JP" sz="900" dirty="0">
                <a:solidFill>
                  <a:srgbClr val="4472C4">
                    <a:lumMod val="60000"/>
                    <a:lumOff val="40000"/>
                  </a:srgbClr>
                </a:solidFill>
              </a:endParaRPr>
            </a:p>
            <a:p>
              <a:r>
                <a:rPr lang="ja-JP" altLang="en-US" sz="900" dirty="0">
                  <a:solidFill>
                    <a:srgbClr val="4472C4">
                      <a:lumMod val="60000"/>
                      <a:lumOff val="40000"/>
                    </a:srgbClr>
                  </a:solidFill>
                </a:rPr>
                <a:t>　　　 臨床研究コーディネート</a:t>
              </a:r>
              <a:endParaRPr lang="en-US" altLang="ja-JP" sz="900" dirty="0">
                <a:solidFill>
                  <a:srgbClr val="4472C4">
                    <a:lumMod val="60000"/>
                    <a:lumOff val="40000"/>
                  </a:srgbClr>
                </a:solidFill>
              </a:endParaRPr>
            </a:p>
            <a:p>
              <a:r>
                <a:rPr lang="ja-JP" altLang="en-US" sz="900" dirty="0">
                  <a:solidFill>
                    <a:srgbClr val="4472C4">
                      <a:lumMod val="60000"/>
                      <a:lumOff val="40000"/>
                    </a:srgbClr>
                  </a:solidFill>
                </a:rPr>
                <a:t>　　　知財企画・管理</a:t>
              </a:r>
              <a:endParaRPr lang="en-US" altLang="ja-JP" sz="900" dirty="0">
                <a:solidFill>
                  <a:srgbClr val="4472C4">
                    <a:lumMod val="60000"/>
                    <a:lumOff val="40000"/>
                  </a:srgbClr>
                </a:solidFill>
              </a:endParaRPr>
            </a:p>
            <a:p>
              <a:endParaRPr lang="ja-JP" altLang="en-US" sz="900" dirty="0">
                <a:solidFill>
                  <a:srgbClr val="4472C4">
                    <a:lumMod val="60000"/>
                    <a:lumOff val="40000"/>
                  </a:srgbClr>
                </a:solidFill>
              </a:endParaRPr>
            </a:p>
          </p:txBody>
        </p:sp>
      </p:grpSp>
      <p:sp>
        <p:nvSpPr>
          <p:cNvPr id="32" name="テキスト ボックス 31"/>
          <p:cNvSpPr txBox="1"/>
          <p:nvPr/>
        </p:nvSpPr>
        <p:spPr>
          <a:xfrm>
            <a:off x="192279" y="971974"/>
            <a:ext cx="37016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solidFill>
                  <a:prstClr val="black"/>
                </a:solidFill>
              </a:rPr>
              <a:t>業務上の自分の立ち位置やスキルを整理してみよう！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xmlns="" id="{E2602E05-3A8F-4A9F-AE76-6888E6833C06}"/>
              </a:ext>
            </a:extLst>
          </p:cNvPr>
          <p:cNvGrpSpPr/>
          <p:nvPr/>
        </p:nvGrpSpPr>
        <p:grpSpPr>
          <a:xfrm>
            <a:off x="223427" y="3514490"/>
            <a:ext cx="4130887" cy="386745"/>
            <a:chOff x="373196" y="2063077"/>
            <a:chExt cx="4130887" cy="386745"/>
          </a:xfrm>
        </p:grpSpPr>
        <p:sp>
          <p:nvSpPr>
            <p:cNvPr id="42" name="円/楕円 41"/>
            <p:cNvSpPr/>
            <p:nvPr/>
          </p:nvSpPr>
          <p:spPr>
            <a:xfrm>
              <a:off x="1708440" y="2098481"/>
              <a:ext cx="134810" cy="136941"/>
            </a:xfrm>
            <a:prstGeom prst="ellipse">
              <a:avLst/>
            </a:prstGeom>
            <a:ln w="19050"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350">
                <a:solidFill>
                  <a:prstClr val="black"/>
                </a:solidFill>
              </a:endParaRPr>
            </a:p>
          </p:txBody>
        </p:sp>
        <p:sp>
          <p:nvSpPr>
            <p:cNvPr id="45" name="二等辺三角形 44"/>
            <p:cNvSpPr/>
            <p:nvPr/>
          </p:nvSpPr>
          <p:spPr>
            <a:xfrm>
              <a:off x="373196" y="2095867"/>
              <a:ext cx="157015" cy="141315"/>
            </a:xfrm>
            <a:prstGeom prst="triangle">
              <a:avLst/>
            </a:prstGeom>
            <a:ln w="19050"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350">
                <a:solidFill>
                  <a:prstClr val="black"/>
                </a:solidFill>
              </a:endParaRPr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499038" y="2066669"/>
              <a:ext cx="103425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solidFill>
                    <a:prstClr val="black"/>
                  </a:solidFill>
                </a:rPr>
                <a:t>：現在の立ち位置</a:t>
              </a: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1827664" y="2080490"/>
              <a:ext cx="11576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solidFill>
                    <a:prstClr val="black"/>
                  </a:solidFill>
                </a:rPr>
                <a:t>：組織が望む</a:t>
              </a:r>
              <a:endParaRPr lang="en-US" altLang="ja-JP" sz="900" dirty="0">
                <a:solidFill>
                  <a:prstClr val="black"/>
                </a:solidFill>
              </a:endParaRPr>
            </a:p>
            <a:p>
              <a:r>
                <a:rPr lang="ja-JP" altLang="en-US" sz="900" dirty="0">
                  <a:solidFill>
                    <a:prstClr val="black"/>
                  </a:solidFill>
                </a:rPr>
                <a:t>　将来的な立ち位置</a:t>
              </a:r>
            </a:p>
          </p:txBody>
        </p:sp>
        <p:sp>
          <p:nvSpPr>
            <p:cNvPr id="33" name="二等辺三角形 32"/>
            <p:cNvSpPr/>
            <p:nvPr/>
          </p:nvSpPr>
          <p:spPr>
            <a:xfrm>
              <a:off x="3084143" y="2078543"/>
              <a:ext cx="157015" cy="141315"/>
            </a:xfrm>
            <a:prstGeom prst="triangle">
              <a:avLst/>
            </a:prstGeom>
            <a:ln w="19050"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350">
                <a:solidFill>
                  <a:prstClr val="black"/>
                </a:solidFill>
              </a:endParaRPr>
            </a:p>
          </p:txBody>
        </p:sp>
        <p:sp>
          <p:nvSpPr>
            <p:cNvPr id="35" name="円/楕円 34"/>
            <p:cNvSpPr/>
            <p:nvPr/>
          </p:nvSpPr>
          <p:spPr>
            <a:xfrm>
              <a:off x="3132783" y="2143120"/>
              <a:ext cx="61616" cy="66497"/>
            </a:xfrm>
            <a:prstGeom prst="ellipse">
              <a:avLst/>
            </a:prstGeom>
            <a:ln w="19050"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350">
                <a:solidFill>
                  <a:prstClr val="black"/>
                </a:solidFill>
              </a:endParaRP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2931217" y="2063077"/>
              <a:ext cx="157286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solidFill>
                    <a:prstClr val="black"/>
                  </a:solidFill>
                </a:rPr>
                <a:t>（　　　：今と将来が同じ場合）</a:t>
              </a:r>
            </a:p>
          </p:txBody>
        </p:sp>
      </p:grpSp>
      <p:graphicFrame>
        <p:nvGraphicFramePr>
          <p:cNvPr id="57" name="表 56"/>
          <p:cNvGraphicFramePr>
            <a:graphicFrameLocks noGrp="1"/>
          </p:cNvGraphicFramePr>
          <p:nvPr>
            <p:extLst/>
          </p:nvPr>
        </p:nvGraphicFramePr>
        <p:xfrm>
          <a:off x="4817364" y="1025664"/>
          <a:ext cx="4194048" cy="153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40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39003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３．今後、どのような</a:t>
                      </a:r>
                      <a:r>
                        <a:rPr kumimoji="1" lang="en-US" altLang="ja-JP" sz="1100" dirty="0"/>
                        <a:t>URA</a:t>
                      </a:r>
                      <a:r>
                        <a:rPr kumimoji="1" lang="ja-JP" altLang="en-US" sz="1100" dirty="0"/>
                        <a:t>を目指すと、組織に貢献できると考えますか？</a:t>
                      </a:r>
                      <a:endParaRPr kumimoji="1" lang="en-US" altLang="ja-JP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8680">
                <a:tc>
                  <a:txBody>
                    <a:bodyPr/>
                    <a:lstStyle/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ja-JP" altLang="en-US" sz="1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8" name="テキスト ボックス 57"/>
          <p:cNvSpPr txBox="1"/>
          <p:nvPr/>
        </p:nvSpPr>
        <p:spPr>
          <a:xfrm>
            <a:off x="2690593" y="1427433"/>
            <a:ext cx="1665089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75" dirty="0">
                <a:solidFill>
                  <a:prstClr val="black"/>
                </a:solidFill>
              </a:rPr>
              <a:t>※</a:t>
            </a:r>
            <a:r>
              <a:rPr lang="ja-JP" altLang="en-US" sz="675" dirty="0">
                <a:solidFill>
                  <a:prstClr val="black"/>
                </a:solidFill>
              </a:rPr>
              <a:t>可能であれば　</a:t>
            </a:r>
            <a:r>
              <a:rPr lang="ja-JP" altLang="en-US" sz="675" dirty="0">
                <a:solidFill>
                  <a:prstClr val="black"/>
                </a:solidFill>
              </a:rPr>
              <a:t>ご記入</a:t>
            </a:r>
            <a:r>
              <a:rPr lang="ja-JP" altLang="en-US" sz="675" dirty="0">
                <a:solidFill>
                  <a:prstClr val="black"/>
                </a:solidFill>
              </a:rPr>
              <a:t>ください</a:t>
            </a: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7982387" y="6568026"/>
            <a:ext cx="1155463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75" dirty="0">
                <a:solidFill>
                  <a:prstClr val="black"/>
                </a:solidFill>
              </a:rPr>
              <a:t>※</a:t>
            </a:r>
            <a:r>
              <a:rPr lang="ja-JP" altLang="en-US" sz="675" dirty="0">
                <a:solidFill>
                  <a:prstClr val="black"/>
                </a:solidFill>
              </a:rPr>
              <a:t>次のページもご覧下さい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" y="70658"/>
            <a:ext cx="74398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>
                <a:solidFill>
                  <a:srgbClr val="FF0000"/>
                </a:solidFill>
              </a:rPr>
              <a:t>※</a:t>
            </a:r>
            <a:r>
              <a:rPr lang="ja-JP" altLang="en-US" sz="2000" dirty="0">
                <a:solidFill>
                  <a:srgbClr val="FF0000"/>
                </a:solidFill>
              </a:rPr>
              <a:t>セッションの参加者は、本ワークシートを事前に記入</a:t>
            </a:r>
            <a:r>
              <a:rPr lang="ja-JP" altLang="en-US" sz="2000" dirty="0" smtClean="0">
                <a:solidFill>
                  <a:srgbClr val="FF0000"/>
                </a:solidFill>
              </a:rPr>
              <a:t>してください。</a:t>
            </a:r>
            <a:endParaRPr lang="ja-JP" alt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87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/>
          </p:nvPr>
        </p:nvGraphicFramePr>
        <p:xfrm>
          <a:off x="515529" y="314700"/>
          <a:ext cx="6169363" cy="251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93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51980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番外編：　どのようなキャリアデザインを想定しますか？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pSp>
        <p:nvGrpSpPr>
          <p:cNvPr id="10" name="グループ化 9"/>
          <p:cNvGrpSpPr/>
          <p:nvPr/>
        </p:nvGrpSpPr>
        <p:grpSpPr>
          <a:xfrm>
            <a:off x="704210" y="991376"/>
            <a:ext cx="8170511" cy="4521305"/>
            <a:chOff x="295956" y="1052478"/>
            <a:chExt cx="9403496" cy="4680019"/>
          </a:xfrm>
        </p:grpSpPr>
        <p:graphicFrame>
          <p:nvGraphicFramePr>
            <p:cNvPr id="4" name="図表 3"/>
            <p:cNvGraphicFramePr/>
            <p:nvPr>
              <p:extLst/>
            </p:nvPr>
          </p:nvGraphicFramePr>
          <p:xfrm>
            <a:off x="295956" y="1052478"/>
            <a:ext cx="9403496" cy="4680019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6" name="正方形/長方形 5"/>
            <p:cNvSpPr/>
            <p:nvPr/>
          </p:nvSpPr>
          <p:spPr>
            <a:xfrm>
              <a:off x="1786580" y="4619174"/>
              <a:ext cx="1800599" cy="833303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350">
                <a:solidFill>
                  <a:prstClr val="black"/>
                </a:solidFill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3311287" y="3595255"/>
              <a:ext cx="1767635" cy="8001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350">
                <a:solidFill>
                  <a:prstClr val="black"/>
                </a:solidFill>
              </a:endParaRPr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5161796" y="2688329"/>
              <a:ext cx="1754332" cy="810611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350">
                <a:solidFill>
                  <a:prstClr val="black"/>
                </a:solidFill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7199105" y="2010423"/>
              <a:ext cx="1774918" cy="825935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350">
                <a:solidFill>
                  <a:prstClr val="black"/>
                </a:solidFill>
              </a:endParaRPr>
            </a:p>
          </p:txBody>
        </p:sp>
      </p:grpSp>
      <p:sp>
        <p:nvSpPr>
          <p:cNvPr id="14" name="テキスト ボックス 13"/>
          <p:cNvSpPr txBox="1"/>
          <p:nvPr/>
        </p:nvSpPr>
        <p:spPr>
          <a:xfrm>
            <a:off x="477179" y="752194"/>
            <a:ext cx="5472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b="1" dirty="0">
                <a:solidFill>
                  <a:prstClr val="black"/>
                </a:solidFill>
              </a:rPr>
              <a:t>B-3</a:t>
            </a:r>
            <a:r>
              <a:rPr lang="ja-JP" altLang="en-US" sz="1200" b="1" dirty="0">
                <a:solidFill>
                  <a:prstClr val="black"/>
                </a:solidFill>
              </a:rPr>
              <a:t>セッションに参加してみて、今後の目標や、その道筋など</a:t>
            </a:r>
            <a:r>
              <a:rPr lang="ja-JP" altLang="en-US" sz="1200" b="1" dirty="0">
                <a:solidFill>
                  <a:prstClr val="black"/>
                </a:solidFill>
              </a:rPr>
              <a:t>が整理</a:t>
            </a:r>
            <a:r>
              <a:rPr lang="ja-JP" altLang="en-US" sz="1200" b="1" dirty="0">
                <a:solidFill>
                  <a:prstClr val="black"/>
                </a:solidFill>
              </a:rPr>
              <a:t>できましたか</a:t>
            </a:r>
            <a:r>
              <a:rPr lang="ja-JP" altLang="en-US" sz="1200" b="1" dirty="0">
                <a:solidFill>
                  <a:prstClr val="black"/>
                </a:solidFill>
              </a:rPr>
              <a:t>？</a:t>
            </a:r>
            <a:endParaRPr lang="en-US" altLang="ja-JP" sz="1200" b="1" dirty="0">
              <a:solidFill>
                <a:prstClr val="black"/>
              </a:solidFill>
            </a:endParaRPr>
          </a:p>
          <a:p>
            <a:r>
              <a:rPr lang="ja-JP" altLang="en-US" sz="1200" b="1" dirty="0">
                <a:solidFill>
                  <a:prstClr val="black"/>
                </a:solidFill>
              </a:rPr>
              <a:t>可能</a:t>
            </a:r>
            <a:r>
              <a:rPr lang="ja-JP" altLang="en-US" sz="1200" b="1" dirty="0">
                <a:solidFill>
                  <a:prstClr val="black"/>
                </a:solidFill>
              </a:rPr>
              <a:t>であれば、貴方自身のキャリアデザインを作ってみてください。</a:t>
            </a:r>
            <a:endParaRPr lang="en-US" altLang="ja-JP" sz="1200" b="1" dirty="0">
              <a:solidFill>
                <a:prstClr val="black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923930" y="5373218"/>
            <a:ext cx="4950791" cy="1200329"/>
          </a:xfrm>
          <a:prstGeom prst="rect">
            <a:avLst/>
          </a:prstGeom>
          <a:noFill/>
          <a:ln>
            <a:solidFill>
              <a:schemeClr val="accent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solidFill>
                  <a:srgbClr val="5B9BD5">
                    <a:lumMod val="75000"/>
                  </a:srgbClr>
                </a:solidFill>
              </a:rPr>
              <a:t>【</a:t>
            </a:r>
            <a:r>
              <a:rPr lang="ja-JP" altLang="en-US" sz="1200" b="1" dirty="0">
                <a:solidFill>
                  <a:srgbClr val="5B9BD5">
                    <a:lumMod val="75000"/>
                  </a:srgbClr>
                </a:solidFill>
              </a:rPr>
              <a:t>参考</a:t>
            </a:r>
            <a:r>
              <a:rPr lang="en-US" altLang="ja-JP" sz="1200" b="1" dirty="0">
                <a:solidFill>
                  <a:srgbClr val="5B9BD5">
                    <a:lumMod val="75000"/>
                  </a:srgbClr>
                </a:solidFill>
              </a:rPr>
              <a:t>】</a:t>
            </a:r>
            <a:r>
              <a:rPr lang="ja-JP" altLang="en-US" sz="1200" b="1" dirty="0">
                <a:solidFill>
                  <a:srgbClr val="5B9BD5">
                    <a:lumMod val="75000"/>
                  </a:srgbClr>
                </a:solidFill>
              </a:rPr>
              <a:t>キャリアデザインについての補足</a:t>
            </a:r>
            <a:endParaRPr lang="en-US" altLang="ja-JP" sz="1200" b="1" dirty="0">
              <a:solidFill>
                <a:srgbClr val="5B9BD5">
                  <a:lumMod val="75000"/>
                </a:srgbClr>
              </a:solidFill>
            </a:endParaRPr>
          </a:p>
          <a:p>
            <a:endParaRPr lang="en-US" altLang="ja-JP" sz="1200" b="1" dirty="0">
              <a:solidFill>
                <a:srgbClr val="5B9BD5">
                  <a:lumMod val="75000"/>
                </a:srgbClr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ja-JP" altLang="en-US" sz="1200" b="1" dirty="0">
                <a:solidFill>
                  <a:srgbClr val="5B9BD5">
                    <a:lumMod val="75000"/>
                  </a:srgbClr>
                </a:solidFill>
              </a:rPr>
              <a:t>ここで言う「キャリアデザイン」とは、自分の仕事人生のプランを指します</a:t>
            </a:r>
            <a:endParaRPr lang="en-US" altLang="ja-JP" sz="1200" b="1" dirty="0">
              <a:solidFill>
                <a:srgbClr val="5B9BD5">
                  <a:lumMod val="75000"/>
                </a:srgbClr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ja-JP" altLang="en-US" sz="1200" b="1" dirty="0">
                <a:solidFill>
                  <a:srgbClr val="5B9BD5">
                    <a:lumMod val="75000"/>
                  </a:srgbClr>
                </a:solidFill>
              </a:rPr>
              <a:t>産業構造や就業構造の変化を見据え、自分がやりたい事、やれる事、やるべき事を摺り合わせてプランするものです</a:t>
            </a:r>
            <a:endParaRPr lang="en-US" altLang="ja-JP" sz="1200" b="1" dirty="0">
              <a:solidFill>
                <a:srgbClr val="5B9BD5">
                  <a:lumMod val="75000"/>
                </a:srgbClr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ja-JP" altLang="en-US" sz="1200" b="1" dirty="0">
                <a:solidFill>
                  <a:srgbClr val="5B9BD5">
                    <a:lumMod val="75000"/>
                  </a:srgbClr>
                </a:solidFill>
              </a:rPr>
              <a:t>「無期雇用への転換」はキャリアデザインとは異とするものです</a:t>
            </a:r>
            <a:endParaRPr lang="en-US" altLang="ja-JP" sz="1200" b="1" dirty="0">
              <a:solidFill>
                <a:srgbClr val="5B9BD5">
                  <a:lumMod val="75000"/>
                </a:srgbClr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F233CA39-BC30-4A9B-B025-6FDB00D9183C}"/>
              </a:ext>
            </a:extLst>
          </p:cNvPr>
          <p:cNvSpPr txBox="1"/>
          <p:nvPr/>
        </p:nvSpPr>
        <p:spPr>
          <a:xfrm>
            <a:off x="1253289" y="4066997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rgbClr val="5B9BD5">
                    <a:lumMod val="75000"/>
                  </a:srgbClr>
                </a:solidFill>
              </a:rPr>
              <a:t>現時点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xmlns="" id="{52323C86-506F-4968-A10F-53752E9CFF8A}"/>
              </a:ext>
            </a:extLst>
          </p:cNvPr>
          <p:cNvSpPr txBox="1"/>
          <p:nvPr/>
        </p:nvSpPr>
        <p:spPr>
          <a:xfrm>
            <a:off x="2493758" y="2955195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rgbClr val="5B9BD5">
                    <a:lumMod val="75000"/>
                  </a:srgbClr>
                </a:solidFill>
              </a:rPr>
              <a:t>＿＿年後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xmlns="" id="{57891B6B-7B07-4D5B-AF76-9CF72339B7C6}"/>
              </a:ext>
            </a:extLst>
          </p:cNvPr>
          <p:cNvSpPr txBox="1"/>
          <p:nvPr/>
        </p:nvSpPr>
        <p:spPr>
          <a:xfrm>
            <a:off x="3923930" y="2183716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rgbClr val="5B9BD5">
                    <a:lumMod val="75000"/>
                  </a:srgbClr>
                </a:solidFill>
              </a:rPr>
              <a:t>＿＿年後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xmlns="" id="{CDD37066-12AB-4ADC-BE5F-83231299CAA6}"/>
              </a:ext>
            </a:extLst>
          </p:cNvPr>
          <p:cNvSpPr txBox="1"/>
          <p:nvPr/>
        </p:nvSpPr>
        <p:spPr>
          <a:xfrm>
            <a:off x="5785741" y="1565123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rgbClr val="5B9BD5">
                    <a:lumMod val="75000"/>
                  </a:srgbClr>
                </a:solidFill>
              </a:rPr>
              <a:t>＿＿年後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xmlns="" id="{F233CA39-BC30-4A9B-B025-6FDB00D9183C}"/>
              </a:ext>
            </a:extLst>
          </p:cNvPr>
          <p:cNvSpPr txBox="1"/>
          <p:nvPr/>
        </p:nvSpPr>
        <p:spPr>
          <a:xfrm>
            <a:off x="266885" y="5080087"/>
            <a:ext cx="8290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>
                <a:solidFill>
                  <a:srgbClr val="5B9BD5">
                    <a:lumMod val="75000"/>
                  </a:srgbClr>
                </a:solidFill>
              </a:rPr>
              <a:t>これま</a:t>
            </a:r>
            <a:r>
              <a:rPr lang="ja-JP" altLang="en-US" sz="1400" dirty="0">
                <a:solidFill>
                  <a:srgbClr val="5B9BD5">
                    <a:lumMod val="75000"/>
                  </a:srgbClr>
                </a:solidFill>
              </a:rPr>
              <a:t>で</a:t>
            </a:r>
            <a:endParaRPr lang="ja-JP" altLang="en-US" sz="1400" dirty="0">
              <a:solidFill>
                <a:srgbClr val="5B9BD5">
                  <a:lumMod val="75000"/>
                </a:srgbClr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533116" y="5387864"/>
            <a:ext cx="1564505" cy="80504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59073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341</Words>
  <Application>Microsoft Office PowerPoint</Application>
  <PresentationFormat>画面に合わせる (4:3)</PresentationFormat>
  <Paragraphs>68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1_Office テーマ</vt:lpstr>
      <vt:lpstr>PowerPoint プレゼンテーション</vt:lpstr>
      <vt:lpstr>PowerPoint プレゼンテーション</vt:lpstr>
    </vt:vector>
  </TitlesOfParts>
  <Company>筑波大学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大垣　有美</dc:creator>
  <cp:lastModifiedBy>大垣　有美</cp:lastModifiedBy>
  <cp:revision>1</cp:revision>
  <dcterms:created xsi:type="dcterms:W3CDTF">2017-08-21T04:56:01Z</dcterms:created>
  <dcterms:modified xsi:type="dcterms:W3CDTF">2017-08-21T05:00:15Z</dcterms:modified>
</cp:coreProperties>
</file>